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65" r:id="rId4"/>
    <p:sldId id="264" r:id="rId5"/>
    <p:sldId id="272" r:id="rId6"/>
    <p:sldId id="271" r:id="rId7"/>
    <p:sldId id="273" r:id="rId8"/>
    <p:sldId id="257" r:id="rId9"/>
    <p:sldId id="261" r:id="rId10"/>
    <p:sldId id="266" r:id="rId11"/>
    <p:sldId id="268" r:id="rId12"/>
    <p:sldId id="258" r:id="rId13"/>
    <p:sldId id="275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00000"/>
    <a:srgbClr val="FACE4B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3DEC3-1500-4012-805B-23E54BF9E14E}" v="248" dt="2023-05-15T14:27:14.161"/>
    <p1510:client id="{517237C0-CBEA-4C7E-BB25-17F09B1A88E7}" v="2482" dt="2023-04-18T15:58:45.200"/>
    <p1510:client id="{5992D205-8FF1-45E0-A508-BD64B9AB7F8D}" v="15" dt="2023-04-18T12:06:21.448"/>
    <p1510:client id="{79CA3070-9CCF-47E9-9BA7-3DA09C3B1DD6}" v="1924" dt="2023-04-18T14:01:44.599"/>
    <p1510:client id="{A120E0A6-53D1-43E6-AEB7-DB80648C2195}" v="285" dt="2023-05-15T14:24:33.388"/>
    <p1510:client id="{AA6A54CB-9874-421D-A4F3-43164B6C7B99}" v="2" dt="2023-05-13T09:39:47.545"/>
    <p1510:client id="{BCE42FA4-30C1-478C-A699-9F7B0159C0C6}" v="89" dt="2023-05-13T11:02:56.490"/>
    <p1510:client id="{DA9DBF5D-E680-4EDA-A8B1-90843661DD19}" v="248" dt="2023-05-13T11:14:19.152"/>
    <p1510:client id="{E6D80401-A0ED-4EA3-9CC9-A0EF88B47BCC}" v="10" dt="2023-05-15T10:33:52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3A3D8-24ED-4727-9F5F-48E59D7DD0B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C772BC0-03FE-460B-987D-0892151BB4E4}">
      <dgm:prSet/>
      <dgm:spPr/>
      <dgm:t>
        <a:bodyPr/>
        <a:lstStyle/>
        <a:p>
          <a:pPr rtl="0"/>
          <a:r>
            <a:rPr lang="ru-RU" dirty="0">
              <a:latin typeface="+mn-lt"/>
            </a:rPr>
            <a:t>Создать инструмент для планирования сбалансированной и выгодной энергосистемы</a:t>
          </a:r>
          <a:endParaRPr lang="en-US" dirty="0">
            <a:latin typeface="+mn-lt"/>
          </a:endParaRPr>
        </a:p>
      </dgm:t>
    </dgm:pt>
    <dgm:pt modelId="{BBAC71FB-0616-4320-8A8E-92C622806818}" type="parTrans" cxnId="{CE857D3D-207D-48C8-ACEC-AE070E03ED90}">
      <dgm:prSet/>
      <dgm:spPr/>
      <dgm:t>
        <a:bodyPr/>
        <a:lstStyle/>
        <a:p>
          <a:endParaRPr lang="en-US"/>
        </a:p>
      </dgm:t>
    </dgm:pt>
    <dgm:pt modelId="{1B9D933E-0152-428A-BE2C-BCBE15E70F92}" type="sibTrans" cxnId="{CE857D3D-207D-48C8-ACEC-AE070E03ED90}">
      <dgm:prSet/>
      <dgm:spPr/>
      <dgm:t>
        <a:bodyPr/>
        <a:lstStyle/>
        <a:p>
          <a:endParaRPr lang="en-US"/>
        </a:p>
      </dgm:t>
    </dgm:pt>
    <dgm:pt modelId="{E1D572B6-3C67-4D2F-960F-1E4DBA37415A}">
      <dgm:prSet/>
      <dgm:spPr/>
      <dgm:t>
        <a:bodyPr/>
        <a:lstStyle/>
        <a:p>
          <a:pPr rtl="0"/>
          <a:r>
            <a:rPr lang="ru-RU" dirty="0">
              <a:latin typeface="Calibri"/>
              <a:cs typeface="Calibri"/>
            </a:rPr>
            <a:t>Разработать инструмент для предугадывания результатов игры на основе заданных графиков-прогнозов и текущих результатов аукциона</a:t>
          </a:r>
          <a:endParaRPr lang="en-US" dirty="0">
            <a:latin typeface="Calibri"/>
            <a:cs typeface="Calibri"/>
          </a:endParaRPr>
        </a:p>
      </dgm:t>
    </dgm:pt>
    <dgm:pt modelId="{65314BAF-7A66-4F6B-A798-BB3D26946496}" type="parTrans" cxnId="{F955A59D-9B9B-417C-B304-7630F134A7F6}">
      <dgm:prSet/>
      <dgm:spPr/>
      <dgm:t>
        <a:bodyPr/>
        <a:lstStyle/>
        <a:p>
          <a:endParaRPr lang="en-US"/>
        </a:p>
      </dgm:t>
    </dgm:pt>
    <dgm:pt modelId="{3EADB4B8-7952-4BC7-A2A8-8F5B9A7B9A30}" type="sibTrans" cxnId="{F955A59D-9B9B-417C-B304-7630F134A7F6}">
      <dgm:prSet/>
      <dgm:spPr/>
      <dgm:t>
        <a:bodyPr/>
        <a:lstStyle/>
        <a:p>
          <a:endParaRPr lang="en-US"/>
        </a:p>
      </dgm:t>
    </dgm:pt>
    <dgm:pt modelId="{3303A313-3B54-4B03-99D9-66D612B817A4}">
      <dgm:prSet/>
      <dgm:spPr/>
      <dgm:t>
        <a:bodyPr/>
        <a:lstStyle/>
        <a:p>
          <a:pPr rtl="0"/>
          <a:r>
            <a:rPr lang="ru-RU" dirty="0">
              <a:latin typeface="Calibri (Основной текст)"/>
            </a:rPr>
            <a:t>Сделать</a:t>
          </a:r>
          <a:r>
            <a:rPr lang="en-US" dirty="0">
              <a:latin typeface="Calibri (Основной текст)"/>
            </a:rPr>
            <a:t> </a:t>
          </a:r>
          <a:r>
            <a:rPr lang="ru-RU" dirty="0">
              <a:latin typeface="Calibri (Основной текст)"/>
            </a:rPr>
            <a:t>работу с инструментом максимально быстрой и понятной для пользователя</a:t>
          </a:r>
          <a:endParaRPr lang="en-US" dirty="0">
            <a:latin typeface="Calibri (Основной текст)"/>
          </a:endParaRPr>
        </a:p>
      </dgm:t>
    </dgm:pt>
    <dgm:pt modelId="{CA62A26B-6336-45CF-8F47-CBDDAA998C46}" type="parTrans" cxnId="{C0AC8E5C-39FE-4A8A-BC9E-98D461A56969}">
      <dgm:prSet/>
      <dgm:spPr/>
      <dgm:t>
        <a:bodyPr/>
        <a:lstStyle/>
        <a:p>
          <a:endParaRPr lang="en-US"/>
        </a:p>
      </dgm:t>
    </dgm:pt>
    <dgm:pt modelId="{DBF1AFE0-2D06-40A7-9B84-C1A6668A2E68}" type="sibTrans" cxnId="{C0AC8E5C-39FE-4A8A-BC9E-98D461A56969}">
      <dgm:prSet/>
      <dgm:spPr/>
      <dgm:t>
        <a:bodyPr/>
        <a:lstStyle/>
        <a:p>
          <a:endParaRPr lang="en-US"/>
        </a:p>
      </dgm:t>
    </dgm:pt>
    <dgm:pt modelId="{7AF19B84-21EA-495C-AE49-9410391A84CE}">
      <dgm:prSet phldr="0"/>
      <dgm:spPr/>
      <dgm:t>
        <a:bodyPr/>
        <a:lstStyle/>
        <a:p>
          <a:pPr rtl="0"/>
          <a:r>
            <a:rPr lang="ru-RU" dirty="0">
              <a:latin typeface="Calibri (Основной текст)"/>
            </a:rPr>
            <a:t>Инструмент должен предоставлять возможность взглянуть на задачу с разных сторон</a:t>
          </a:r>
        </a:p>
      </dgm:t>
    </dgm:pt>
    <dgm:pt modelId="{EC57416D-8EB4-4ABE-8C80-575092AE99A8}" type="parTrans" cxnId="{DA5B4641-C6A8-4C45-AAF5-9DD8324D90C2}">
      <dgm:prSet/>
      <dgm:spPr/>
      <dgm:t>
        <a:bodyPr/>
        <a:lstStyle/>
        <a:p>
          <a:endParaRPr lang="ru-RU"/>
        </a:p>
      </dgm:t>
    </dgm:pt>
    <dgm:pt modelId="{B0629523-A5AC-4659-A0E9-868E8709339D}" type="sibTrans" cxnId="{DA5B4641-C6A8-4C45-AAF5-9DD8324D90C2}">
      <dgm:prSet/>
      <dgm:spPr/>
      <dgm:t>
        <a:bodyPr/>
        <a:lstStyle/>
        <a:p>
          <a:endParaRPr lang="ru-RU"/>
        </a:p>
      </dgm:t>
    </dgm:pt>
    <dgm:pt modelId="{690F7A3F-8E55-414D-BBDE-568B6FE84DDE}" type="pres">
      <dgm:prSet presAssocID="{4893A3D8-24ED-4727-9F5F-48E59D7DD0B4}" presName="linear" presStyleCnt="0">
        <dgm:presLayoutVars>
          <dgm:animLvl val="lvl"/>
          <dgm:resizeHandles val="exact"/>
        </dgm:presLayoutVars>
      </dgm:prSet>
      <dgm:spPr/>
    </dgm:pt>
    <dgm:pt modelId="{75B1ECB0-957F-4B2C-AF3B-C0DD0DA60F90}" type="pres">
      <dgm:prSet presAssocID="{AC772BC0-03FE-460B-987D-0892151BB4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7B626A-0308-407F-8F0A-ADB6BFC8E7A3}" type="pres">
      <dgm:prSet presAssocID="{1B9D933E-0152-428A-BE2C-BCBE15E70F92}" presName="spacer" presStyleCnt="0"/>
      <dgm:spPr/>
    </dgm:pt>
    <dgm:pt modelId="{17D0B9AA-0FC4-4A1A-A8AE-F3A500699F5B}" type="pres">
      <dgm:prSet presAssocID="{E1D572B6-3C67-4D2F-960F-1E4DBA3741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195F84-E951-4CB9-A962-5DA6546DA910}" type="pres">
      <dgm:prSet presAssocID="{3EADB4B8-7952-4BC7-A2A8-8F5B9A7B9A30}" presName="spacer" presStyleCnt="0"/>
      <dgm:spPr/>
    </dgm:pt>
    <dgm:pt modelId="{7925BD55-2BF8-402B-9D7B-97AB7F2562DB}" type="pres">
      <dgm:prSet presAssocID="{3303A313-3B54-4B03-99D9-66D612B817A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A18DBD-77FA-4ADE-9C50-EEE9B5A82C4A}" type="pres">
      <dgm:prSet presAssocID="{DBF1AFE0-2D06-40A7-9B84-C1A6668A2E68}" presName="spacer" presStyleCnt="0"/>
      <dgm:spPr/>
    </dgm:pt>
    <dgm:pt modelId="{AC3BCE0E-CE73-454F-8551-13A674D0F5FB}" type="pres">
      <dgm:prSet presAssocID="{7AF19B84-21EA-495C-AE49-9410391A84C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2F8403-8C41-49B6-B281-85DFE68ACD31}" type="presOf" srcId="{E1D572B6-3C67-4D2F-960F-1E4DBA37415A}" destId="{17D0B9AA-0FC4-4A1A-A8AE-F3A500699F5B}" srcOrd="0" destOrd="0" presId="urn:microsoft.com/office/officeart/2005/8/layout/vList2"/>
    <dgm:cxn modelId="{D95CD210-6825-4C71-9F77-15CFD9B00CD5}" type="presOf" srcId="{7AF19B84-21EA-495C-AE49-9410391A84CE}" destId="{AC3BCE0E-CE73-454F-8551-13A674D0F5FB}" srcOrd="0" destOrd="0" presId="urn:microsoft.com/office/officeart/2005/8/layout/vList2"/>
    <dgm:cxn modelId="{CE857D3D-207D-48C8-ACEC-AE070E03ED90}" srcId="{4893A3D8-24ED-4727-9F5F-48E59D7DD0B4}" destId="{AC772BC0-03FE-460B-987D-0892151BB4E4}" srcOrd="0" destOrd="0" parTransId="{BBAC71FB-0616-4320-8A8E-92C622806818}" sibTransId="{1B9D933E-0152-428A-BE2C-BCBE15E70F92}"/>
    <dgm:cxn modelId="{C0AC8E5C-39FE-4A8A-BC9E-98D461A56969}" srcId="{4893A3D8-24ED-4727-9F5F-48E59D7DD0B4}" destId="{3303A313-3B54-4B03-99D9-66D612B817A4}" srcOrd="2" destOrd="0" parTransId="{CA62A26B-6336-45CF-8F47-CBDDAA998C46}" sibTransId="{DBF1AFE0-2D06-40A7-9B84-C1A6668A2E68}"/>
    <dgm:cxn modelId="{DA5B4641-C6A8-4C45-AAF5-9DD8324D90C2}" srcId="{4893A3D8-24ED-4727-9F5F-48E59D7DD0B4}" destId="{7AF19B84-21EA-495C-AE49-9410391A84CE}" srcOrd="3" destOrd="0" parTransId="{EC57416D-8EB4-4ABE-8C80-575092AE99A8}" sibTransId="{B0629523-A5AC-4659-A0E9-868E8709339D}"/>
    <dgm:cxn modelId="{8C32F46D-9C83-45B4-9186-4E792BD71424}" type="presOf" srcId="{4893A3D8-24ED-4727-9F5F-48E59D7DD0B4}" destId="{690F7A3F-8E55-414D-BBDE-568B6FE84DDE}" srcOrd="0" destOrd="0" presId="urn:microsoft.com/office/officeart/2005/8/layout/vList2"/>
    <dgm:cxn modelId="{461EDD6F-8C7D-4E6A-B65E-3BFF3A1F61DE}" type="presOf" srcId="{AC772BC0-03FE-460B-987D-0892151BB4E4}" destId="{75B1ECB0-957F-4B2C-AF3B-C0DD0DA60F90}" srcOrd="0" destOrd="0" presId="urn:microsoft.com/office/officeart/2005/8/layout/vList2"/>
    <dgm:cxn modelId="{F955A59D-9B9B-417C-B304-7630F134A7F6}" srcId="{4893A3D8-24ED-4727-9F5F-48E59D7DD0B4}" destId="{E1D572B6-3C67-4D2F-960F-1E4DBA37415A}" srcOrd="1" destOrd="0" parTransId="{65314BAF-7A66-4F6B-A798-BB3D26946496}" sibTransId="{3EADB4B8-7952-4BC7-A2A8-8F5B9A7B9A30}"/>
    <dgm:cxn modelId="{B5F6B2F3-3FB7-4B7C-94A0-4AC68B552064}" type="presOf" srcId="{3303A313-3B54-4B03-99D9-66D612B817A4}" destId="{7925BD55-2BF8-402B-9D7B-97AB7F2562DB}" srcOrd="0" destOrd="0" presId="urn:microsoft.com/office/officeart/2005/8/layout/vList2"/>
    <dgm:cxn modelId="{F1CB44C0-EE47-4521-9352-33FB93BDD20B}" type="presParOf" srcId="{690F7A3F-8E55-414D-BBDE-568B6FE84DDE}" destId="{75B1ECB0-957F-4B2C-AF3B-C0DD0DA60F90}" srcOrd="0" destOrd="0" presId="urn:microsoft.com/office/officeart/2005/8/layout/vList2"/>
    <dgm:cxn modelId="{4210E7B8-803D-4FBC-B700-7007669DC038}" type="presParOf" srcId="{690F7A3F-8E55-414D-BBDE-568B6FE84DDE}" destId="{6F7B626A-0308-407F-8F0A-ADB6BFC8E7A3}" srcOrd="1" destOrd="0" presId="urn:microsoft.com/office/officeart/2005/8/layout/vList2"/>
    <dgm:cxn modelId="{3F196075-ADA8-4BC8-B5F1-4FF4D9A3B880}" type="presParOf" srcId="{690F7A3F-8E55-414D-BBDE-568B6FE84DDE}" destId="{17D0B9AA-0FC4-4A1A-A8AE-F3A500699F5B}" srcOrd="2" destOrd="0" presId="urn:microsoft.com/office/officeart/2005/8/layout/vList2"/>
    <dgm:cxn modelId="{C2A1DC5A-7F36-4722-A9A2-308E7039D687}" type="presParOf" srcId="{690F7A3F-8E55-414D-BBDE-568B6FE84DDE}" destId="{A7195F84-E951-4CB9-A962-5DA6546DA910}" srcOrd="3" destOrd="0" presId="urn:microsoft.com/office/officeart/2005/8/layout/vList2"/>
    <dgm:cxn modelId="{C2693E26-09A8-4035-8703-B1A0C5EA3A00}" type="presParOf" srcId="{690F7A3F-8E55-414D-BBDE-568B6FE84DDE}" destId="{7925BD55-2BF8-402B-9D7B-97AB7F2562DB}" srcOrd="4" destOrd="0" presId="urn:microsoft.com/office/officeart/2005/8/layout/vList2"/>
    <dgm:cxn modelId="{AF3F7F09-81FA-450E-9A94-ED94B6D7600A}" type="presParOf" srcId="{690F7A3F-8E55-414D-BBDE-568B6FE84DDE}" destId="{98A18DBD-77FA-4ADE-9C50-EEE9B5A82C4A}" srcOrd="5" destOrd="0" presId="urn:microsoft.com/office/officeart/2005/8/layout/vList2"/>
    <dgm:cxn modelId="{E5F6DBD8-46C8-4A77-83BB-4EBCFA567221}" type="presParOf" srcId="{690F7A3F-8E55-414D-BBDE-568B6FE84DDE}" destId="{AC3BCE0E-CE73-454F-8551-13A674D0F5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1ECB0-957F-4B2C-AF3B-C0DD0DA60F90}">
      <dsp:nvSpPr>
        <dsp:cNvPr id="0" name=""/>
        <dsp:cNvSpPr/>
      </dsp:nvSpPr>
      <dsp:spPr>
        <a:xfrm>
          <a:off x="0" y="211505"/>
          <a:ext cx="10515600" cy="1034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+mn-lt"/>
            </a:rPr>
            <a:t>Создать инструмент для планирования сбалансированной и выгодной энергосистемы</a:t>
          </a:r>
          <a:endParaRPr lang="en-US" sz="2600" kern="1200" dirty="0">
            <a:latin typeface="+mn-lt"/>
          </a:endParaRPr>
        </a:p>
      </dsp:txBody>
      <dsp:txXfrm>
        <a:off x="50489" y="261994"/>
        <a:ext cx="10414622" cy="933302"/>
      </dsp:txXfrm>
    </dsp:sp>
    <dsp:sp modelId="{17D0B9AA-0FC4-4A1A-A8AE-F3A500699F5B}">
      <dsp:nvSpPr>
        <dsp:cNvPr id="0" name=""/>
        <dsp:cNvSpPr/>
      </dsp:nvSpPr>
      <dsp:spPr>
        <a:xfrm>
          <a:off x="0" y="1320665"/>
          <a:ext cx="10515600" cy="1034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"/>
              <a:cs typeface="Calibri"/>
            </a:rPr>
            <a:t>Разработать инструмент для предугадывания результатов игры на основе заданных графиков-прогнозов и текущих результатов аукциона</a:t>
          </a:r>
          <a:endParaRPr lang="en-US" sz="2600" kern="1200" dirty="0">
            <a:latin typeface="Calibri"/>
            <a:cs typeface="Calibri"/>
          </a:endParaRPr>
        </a:p>
      </dsp:txBody>
      <dsp:txXfrm>
        <a:off x="50489" y="1371154"/>
        <a:ext cx="10414622" cy="933302"/>
      </dsp:txXfrm>
    </dsp:sp>
    <dsp:sp modelId="{7925BD55-2BF8-402B-9D7B-97AB7F2562DB}">
      <dsp:nvSpPr>
        <dsp:cNvPr id="0" name=""/>
        <dsp:cNvSpPr/>
      </dsp:nvSpPr>
      <dsp:spPr>
        <a:xfrm>
          <a:off x="0" y="2429825"/>
          <a:ext cx="10515600" cy="1034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(Основной текст)"/>
            </a:rPr>
            <a:t>Сделать</a:t>
          </a:r>
          <a:r>
            <a:rPr lang="en-US" sz="2600" kern="1200" dirty="0">
              <a:latin typeface="Calibri (Основной текст)"/>
            </a:rPr>
            <a:t> </a:t>
          </a:r>
          <a:r>
            <a:rPr lang="ru-RU" sz="2600" kern="1200" dirty="0">
              <a:latin typeface="Calibri (Основной текст)"/>
            </a:rPr>
            <a:t>работу с инструментом максимально быстрой и понятной для пользователя</a:t>
          </a:r>
          <a:endParaRPr lang="en-US" sz="2600" kern="1200" dirty="0">
            <a:latin typeface="Calibri (Основной текст)"/>
          </a:endParaRPr>
        </a:p>
      </dsp:txBody>
      <dsp:txXfrm>
        <a:off x="50489" y="2480314"/>
        <a:ext cx="10414622" cy="933302"/>
      </dsp:txXfrm>
    </dsp:sp>
    <dsp:sp modelId="{AC3BCE0E-CE73-454F-8551-13A674D0F5FB}">
      <dsp:nvSpPr>
        <dsp:cNvPr id="0" name=""/>
        <dsp:cNvSpPr/>
      </dsp:nvSpPr>
      <dsp:spPr>
        <a:xfrm>
          <a:off x="0" y="3538985"/>
          <a:ext cx="10515600" cy="1034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 (Основной текст)"/>
            </a:rPr>
            <a:t>Инструмент должен предоставлять возможность взглянуть на задачу с разных сторон</a:t>
          </a:r>
        </a:p>
      </dsp:txBody>
      <dsp:txXfrm>
        <a:off x="50489" y="3589474"/>
        <a:ext cx="10414622" cy="93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B56F1-6093-4A30-A273-520D40000F61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217EE-41EB-4755-A052-F986F38EE4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91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217EE-41EB-4755-A052-F986F38EE43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37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Электронный помощник является неотъемлемой частью решения финальной задачи. Он не способен полностью заменить игрока принимающего решение на аукционе, но играет большую роль в планировании и оказывает значительную помощь в принятии решений.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217EE-41EB-4755-A052-F986F38EE43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80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A1EC9-5793-4CB7-9C41-BD138C73C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6F21CB-7B62-432D-8208-769F2240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0060A8-9978-4A7C-BFC2-3E2D1E5A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B4895C-2B46-4E2F-9493-D9B40E44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35D6C7-981F-44BB-948B-8B685102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41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2304D-C6E6-48DD-B12E-1FE3DD15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F2FF1B-4242-49AB-96A4-D5969CC33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FF6016-878C-4019-A4E9-B951D3E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FCEFE-8C78-43E8-AC11-31E4E85A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1E7D34-E1A8-417F-8E00-9B1675E4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20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E45DAD-FD46-4D0D-BE4B-256FEA788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5F26DE-6AF7-4789-BBCB-A19D5EBFE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3022A-ADDF-4F62-8F92-BC56A325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F1EF7-B3A3-4EAB-8F8F-E553AC7B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EA1648-8FF3-4D59-808B-52D5072E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7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17960-5563-4D64-AC63-DE5A3D16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EE17F-CDE3-43B6-B5D4-74D7DA51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8BA154-E699-408C-B48A-F6D661F5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31F3C4-81E5-4688-B36E-41EA65CC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A928-5B7C-43CF-86B7-4FCDAF39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33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268DC-BE42-4B6A-97A9-3D0924A1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54725-B415-460D-9233-70E80687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DD19F-DE65-421E-95E8-8BA6A59D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56D615-4A07-40CF-AB31-CBC6B2C9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94DEEA-5A3C-447C-9E91-038D333D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1E71B-CB47-424E-B938-2D3F1D17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C927-4EC6-4468-927A-6F6C645D5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4C55D6-C7D0-44F9-85EB-27A1E4BAA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87FDA2-1A7B-44F7-912A-6C77FA70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2A0E2-3D09-4518-9FCF-0E277AF1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03D6CF-0E35-4AB6-B9F1-69F9D1C4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14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704A7-DF5A-4537-86AC-BC290FD3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19CC33-4968-4542-92EE-265F08E31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B353D7-2FF8-47F5-94A5-1DCDE194C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0D6E89-082B-45DA-A35F-6CCC7E541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F8F6-464D-4F72-85E7-04D12E051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14BD06-196A-4F4C-9E2A-01BBCA3D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22623D0-042B-4250-9EA0-45431AED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3513DA-FDB4-4349-BC9C-2C6695C5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48FBC-C902-46E6-ABD3-3AD57156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AA6096-D4BE-45E9-9D94-48EB3152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9B9A28-4879-4D91-85A4-BF3A17D8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9B9C71-66FA-4C43-ABB9-4DA7268E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50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BAAC54-E45D-472E-9713-91DA4B81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5A51B8-BB6E-4698-9DAB-53D7894F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F3915-9DFC-4948-ADD0-E0A02EA0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95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B5FE4-F98F-46DC-A7A6-91915008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118952-9ED6-4AD8-9612-3B67BCF79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DAA9DF-B677-4729-80FF-A182CA233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D41C97-7D6B-405D-8CDD-36FFE1F6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3147DD-24E2-4E4D-B41C-E72797B8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163864-E352-487D-8228-CCA39DCD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EFC9A-ED76-4A2E-8ABE-64F4B2AF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74FB5A-9942-4BE1-9D2B-2FA7E8825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C45C82-5B38-4514-B651-28E4D540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AB97F3-4C62-49CB-BBE3-1C500CD4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607561-B8E1-48F8-AF51-550C573B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5C4719-B3AB-4043-868B-F5F24911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82373-D10D-45DD-A6E3-2804C89B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4A92E3-9B21-436B-9029-4D8F5898C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B1468-E64B-45D5-85EF-5E3CDC631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07AD7-C7BB-4848-BEF7-421BF74A715F}" type="datetimeFigureOut">
              <a:rPr lang="ru-RU" smtClean="0"/>
              <a:t>19.06.2025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314CD0-E6A9-4348-AD09-CAC393C48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CBDD15-6EEC-4E88-9C5D-2B9052D1E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B1DF6-7B88-44E5-BB5E-DE03D6BC0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51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64217-6BD4-ABEC-0746-535009462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0" r="-2" b="158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EFDDD-747E-447F-8AFF-F217FD3AC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6328"/>
            <a:ext cx="9144000" cy="2900518"/>
          </a:xfrm>
        </p:spPr>
        <p:txBody>
          <a:bodyPr>
            <a:normAutofit/>
          </a:bodyPr>
          <a:lstStyle/>
          <a:p>
            <a:r>
              <a:rPr lang="ru-RU" sz="9000" b="1">
                <a:latin typeface="Calibri"/>
                <a:cs typeface="DaunPenh"/>
              </a:rPr>
              <a:t>НТО аналитик </a:t>
            </a:r>
            <a:br>
              <a:rPr lang="ru-RU" sz="5600" b="1">
                <a:latin typeface="Calibri"/>
              </a:rPr>
            </a:br>
            <a:r>
              <a:rPr lang="ru-RU" sz="4400">
                <a:latin typeface="Calibri"/>
                <a:cs typeface="DaunPenh"/>
              </a:rPr>
              <a:t>или электронный помощник принятия решений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FFEBE0-97C0-46D5-8067-158E74A69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49" y="110826"/>
            <a:ext cx="1781175" cy="17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FAD09B-605C-C0D6-E7B2-D3735277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565" y="160513"/>
            <a:ext cx="3701608" cy="6662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4800" b="1">
                <a:solidFill>
                  <a:schemeClr val="bg1"/>
                </a:solidFill>
                <a:latin typeface="+mj-lt"/>
                <a:cs typeface="Calibri"/>
              </a:rPr>
              <a:t>Окно баланса</a:t>
            </a:r>
            <a:endParaRPr lang="ru-RU" sz="4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F4E247-CAB0-F719-3803-E55CDAE1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6372" r="3392" b="103"/>
          <a:stretch/>
        </p:blipFill>
        <p:spPr>
          <a:xfrm>
            <a:off x="57295" y="193937"/>
            <a:ext cx="8430920" cy="647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3E524-F4CF-3970-1372-B2883A1E678A}"/>
              </a:ext>
            </a:extLst>
          </p:cNvPr>
          <p:cNvSpPr txBox="1"/>
          <p:nvPr/>
        </p:nvSpPr>
        <p:spPr>
          <a:xfrm>
            <a:off x="8433977" y="1024758"/>
            <a:ext cx="362961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cs typeface="Calibri"/>
              </a:rPr>
              <a:t>Планирование аукциона, предоставляя множество вариантов закупки и сортируя их по выгоде</a:t>
            </a:r>
            <a:endParaRPr lang="ru-RU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CD37E-89AC-CE7E-6153-D04BBBBA2273}"/>
              </a:ext>
            </a:extLst>
          </p:cNvPr>
          <p:cNvSpPr txBox="1"/>
          <p:nvPr/>
        </p:nvSpPr>
        <p:spPr>
          <a:xfrm>
            <a:off x="8686681" y="5991727"/>
            <a:ext cx="3124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cs typeface="Calibri"/>
              </a:rPr>
              <a:t>Кнопка активации</a:t>
            </a:r>
          </a:p>
        </p:txBody>
      </p:sp>
      <p:pic>
        <p:nvPicPr>
          <p:cNvPr id="2" name="Рисунок 3" descr="Изображение выглядит как текст, зна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4F7BC7A-F436-11E2-354D-4D6B45462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368"/>
          <a:stretch/>
        </p:blipFill>
        <p:spPr>
          <a:xfrm>
            <a:off x="9491544" y="4976139"/>
            <a:ext cx="1514475" cy="1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FFF45-A2CB-8B94-3013-8C5A82D5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07" y="226247"/>
            <a:ext cx="4918829" cy="1670246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solidFill>
                  <a:schemeClr val="bg1"/>
                </a:solidFill>
                <a:cs typeface="Calibri Light"/>
              </a:rPr>
              <a:t>Окно</a:t>
            </a:r>
            <a:r>
              <a:rPr lang="en-US" sz="4800" b="1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800" b="1" err="1">
                <a:solidFill>
                  <a:schemeClr val="bg1"/>
                </a:solidFill>
                <a:cs typeface="Calibri Light"/>
              </a:rPr>
              <a:t>предсказания</a:t>
            </a:r>
            <a:endParaRPr lang="en-US" sz="4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5C6B8-2E5E-3D4B-660E-FA3EDEF6F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908" y="2230587"/>
            <a:ext cx="4918830" cy="380805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bg1"/>
                </a:solidFill>
              </a:rPr>
              <a:t>П</a:t>
            </a:r>
            <a:r>
              <a:rPr lang="en-US" sz="3600" dirty="0" err="1">
                <a:solidFill>
                  <a:schemeClr val="bg1"/>
                </a:solidFill>
              </a:rPr>
              <a:t>рин</a:t>
            </a:r>
            <a:r>
              <a:rPr lang="ru-RU" sz="3600" dirty="0" err="1">
                <a:solidFill>
                  <a:schemeClr val="bg1"/>
                </a:solidFill>
              </a:rPr>
              <a:t>ятие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решени</a:t>
            </a:r>
            <a:r>
              <a:rPr lang="ru-RU" sz="3600" dirty="0">
                <a:solidFill>
                  <a:schemeClr val="bg1"/>
                </a:solidFill>
              </a:rPr>
              <a:t>я</a:t>
            </a:r>
            <a:r>
              <a:rPr lang="en-US" sz="3600" dirty="0">
                <a:solidFill>
                  <a:schemeClr val="bg1"/>
                </a:solidFill>
              </a:rPr>
              <a:t> о </a:t>
            </a:r>
            <a:r>
              <a:rPr lang="en-US" sz="3600" dirty="0" err="1">
                <a:solidFill>
                  <a:schemeClr val="bg1"/>
                </a:solidFill>
              </a:rPr>
              <a:t>покупке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или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сбросе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объекта</a:t>
            </a:r>
            <a:endParaRPr lang="en-US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CCE33E-14E7-A435-8186-684A353B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705"/>
            <a:ext cx="7047088" cy="6856589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3AD4F46F-126C-7AEF-FBE5-FC538A8B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4458673"/>
            <a:ext cx="3518337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79439-3D12-F0D2-2DD4-D362F17BD447}"/>
              </a:ext>
            </a:extLst>
          </p:cNvPr>
          <p:cNvSpPr txBox="1"/>
          <p:nvPr/>
        </p:nvSpPr>
        <p:spPr>
          <a:xfrm>
            <a:off x="8059877" y="6223000"/>
            <a:ext cx="31828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  <a:cs typeface="Calibri"/>
              </a:rPr>
              <a:t>Кнопка активации</a:t>
            </a:r>
          </a:p>
        </p:txBody>
      </p:sp>
    </p:spTree>
    <p:extLst>
      <p:ext uri="{BB962C8B-B14F-4D97-AF65-F5344CB8AC3E}">
        <p14:creationId xmlns:p14="http://schemas.microsoft.com/office/powerpoint/2010/main" val="414679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51109D-E8A4-EDD4-45FD-7843598FBAC8}"/>
              </a:ext>
            </a:extLst>
          </p:cNvPr>
          <p:cNvSpPr/>
          <p:nvPr/>
        </p:nvSpPr>
        <p:spPr>
          <a:xfrm>
            <a:off x="-1" y="0"/>
            <a:ext cx="12192001" cy="696310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C12E1-890A-4B77-BEC5-7A13B75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3813" y="2556012"/>
            <a:ext cx="3909784" cy="1745976"/>
          </a:xfrm>
        </p:spPr>
        <p:txBody>
          <a:bodyPr>
            <a:no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  <a:cs typeface="Calibri"/>
              </a:rPr>
              <a:t>Структура приложения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84073-162D-403B-839E-9E6F0B24A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90"/>
            <a:ext cx="8213267" cy="69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C5351-8449-4CE8-BC05-77FDAC0CB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D45E18-2891-49B8-9241-8D739F225283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176A3-C46B-4FCA-A180-5C65642F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8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>
                <a:solidFill>
                  <a:schemeClr val="bg1"/>
                </a:solidFill>
              </a:rPr>
              <a:t>Главные преимущества:</a:t>
            </a:r>
            <a:endParaRPr lang="ru-RU" sz="4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F85EF-DD29-4991-9CBE-F580FCBB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1778"/>
            <a:ext cx="10527145" cy="41399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Удобный и понятный интерфейс</a:t>
            </a:r>
            <a:endParaRPr lang="ru-RU" sz="3600" dirty="0">
              <a:solidFill>
                <a:schemeClr val="bg1"/>
              </a:solidFill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Возможность взглянуть на игру с разных сторон</a:t>
            </a:r>
            <a:endParaRPr lang="ru-RU" sz="3600" dirty="0">
              <a:solidFill>
                <a:schemeClr val="bg1"/>
              </a:solidFill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Отдельные расчёты с учётом использования накопителя</a:t>
            </a:r>
            <a:endParaRPr lang="ru-RU" sz="3600" dirty="0">
              <a:solidFill>
                <a:schemeClr val="bg1"/>
              </a:solidFill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Возможность импорта и экспорта сессии работы</a:t>
            </a:r>
            <a:endParaRPr lang="ru-RU" sz="3600" dirty="0">
              <a:solidFill>
                <a:schemeClr val="bg1"/>
              </a:solidFill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3600" dirty="0">
                <a:solidFill>
                  <a:schemeClr val="bg1"/>
                </a:solidFill>
              </a:rPr>
              <a:t>Вычисление точки безубыточности покупки</a:t>
            </a:r>
            <a:endParaRPr lang="ru-RU" sz="3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6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7E356-85F9-E24C-26A5-D4A10B361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61" y="428935"/>
            <a:ext cx="4954477" cy="145729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6000" b="1">
                <a:solidFill>
                  <a:schemeClr val="bg1"/>
                </a:solidFill>
                <a:cs typeface="Calibri Light"/>
              </a:rPr>
              <a:t>Вывод</a:t>
            </a:r>
            <a:endParaRPr lang="ru-RU">
              <a:cs typeface="Calibri Light" panose="020F0302020204030204"/>
            </a:endParaRPr>
          </a:p>
        </p:txBody>
      </p:sp>
      <p:pic>
        <p:nvPicPr>
          <p:cNvPr id="16" name="Picture 4" descr="Увеличительное стекло на пустом фоне">
            <a:extLst>
              <a:ext uri="{FF2B5EF4-FFF2-40B4-BE49-F238E27FC236}">
                <a16:creationId xmlns:a16="http://schemas.microsoft.com/office/drawing/2014/main" id="{DF8F3838-0C98-BC3E-2BF2-A87C659A7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4" r="5660" b="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7" name="Group 1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811162-6CD8-A703-B3CC-7F1A62FBA639}"/>
              </a:ext>
            </a:extLst>
          </p:cNvPr>
          <p:cNvSpPr txBox="1"/>
          <p:nvPr/>
        </p:nvSpPr>
        <p:spPr>
          <a:xfrm>
            <a:off x="159147" y="2034040"/>
            <a:ext cx="543333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Calibri"/>
                <a:cs typeface="Calibri"/>
              </a:rPr>
              <a:t>Электронный помощник является неотъемлемой частью решения финальной задачи. Он не способен полностью заменить игрока принимающего решение на аукционе, но играет большую роль в планировании и </a:t>
            </a:r>
            <a:r>
              <a:rPr lang="ru-RU" sz="2800">
                <a:solidFill>
                  <a:schemeClr val="bg1"/>
                </a:solidFill>
                <a:latin typeface="Calibri"/>
                <a:cs typeface="Calibri"/>
              </a:rPr>
              <a:t>оказывает значительную помощь</a:t>
            </a:r>
            <a:r>
              <a:rPr lang="ru-RU" sz="2800" dirty="0">
                <a:solidFill>
                  <a:schemeClr val="bg1"/>
                </a:solidFill>
                <a:latin typeface="Calibri"/>
                <a:cs typeface="Calibri"/>
              </a:rPr>
              <a:t> в принятии решений.</a:t>
            </a:r>
            <a:endParaRPr lang="ru-RU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5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AAC086-12D3-43B4-AF14-380291A4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27147" r="17990" b="61"/>
          <a:stretch/>
        </p:blipFill>
        <p:spPr>
          <a:xfrm>
            <a:off x="-942975" y="0"/>
            <a:ext cx="132207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DD7394-6945-459A-A9F8-7B11873AE6E2}"/>
              </a:ext>
            </a:extLst>
          </p:cNvPr>
          <p:cNvSpPr/>
          <p:nvPr/>
        </p:nvSpPr>
        <p:spPr>
          <a:xfrm>
            <a:off x="-942975" y="0"/>
            <a:ext cx="13220700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68347-04F0-4041-925A-C6574983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58" y="83379"/>
            <a:ext cx="7409284" cy="113792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Этапы финальной игры</a:t>
            </a:r>
            <a:endParaRPr lang="ru-RU" sz="4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B00FB-901F-498F-BAC1-3B8337271D30}"/>
              </a:ext>
            </a:extLst>
          </p:cNvPr>
          <p:cNvSpPr txBox="1"/>
          <p:nvPr/>
        </p:nvSpPr>
        <p:spPr>
          <a:xfrm>
            <a:off x="734235" y="1304678"/>
            <a:ext cx="10723530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>
                <a:solidFill>
                  <a:schemeClr val="bg1"/>
                </a:solidFill>
              </a:rPr>
              <a:t>Планирование аукциона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sz="2800" dirty="0">
                <a:solidFill>
                  <a:schemeClr val="bg1"/>
                </a:solidFill>
              </a:rPr>
              <a:t>Аукцион</a:t>
            </a:r>
            <a:endParaRPr lang="ru-RU" sz="2800" dirty="0">
              <a:solidFill>
                <a:schemeClr val="bg1"/>
              </a:solidFill>
              <a:cs typeface="Calibri"/>
            </a:endParaRPr>
          </a:p>
          <a:p>
            <a:pPr marL="514350" indent="-514350">
              <a:buAutoNum type="arabicParenR"/>
            </a:pPr>
            <a:r>
              <a:rPr lang="ru-RU" sz="2800" dirty="0">
                <a:solidFill>
                  <a:schemeClr val="bg1"/>
                </a:solidFill>
              </a:rPr>
              <a:t>Игра со скриптами</a:t>
            </a:r>
            <a:endParaRPr lang="ru-RU" sz="2800" dirty="0">
              <a:solidFill>
                <a:schemeClr val="bg1"/>
              </a:solidFill>
              <a:cs typeface="Calibri"/>
            </a:endParaRPr>
          </a:p>
          <a:p>
            <a:endParaRPr lang="ru-RU" sz="2800" dirty="0">
              <a:solidFill>
                <a:schemeClr val="bg1"/>
              </a:solidFill>
            </a:endParaRP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В рамках задачи каждый этап нельзя игнорировать, но самыми важными являются 1-й и 2-й. Для их успешного выполнения разработчики дают командам таблицу с примерным ходом игры, которую команды могут использовать в планировании закупки. Поэтому появляется потребность в инструменте, который мог бы строить такие графики и, возможно, помогал в принятии решений во время процесса аукциона</a:t>
            </a:r>
            <a:endParaRPr lang="ru-RU" sz="2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3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6A3968F-A5A5-14C1-10AD-E9FE73740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847" r="-1" b="2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E2080-C2AA-A4B0-ECD3-9C6DD4EC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99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>
                <a:cs typeface="Calibri Light"/>
              </a:rPr>
              <a:t>Актуальность</a:t>
            </a:r>
            <a:endParaRPr lang="ru-RU" sz="480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097DA-4BE5-5545-61BE-D7C9A51E9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44" y="2137139"/>
            <a:ext cx="10636312" cy="42736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3600" dirty="0">
                <a:cs typeface="Calibri" panose="020F0502020204030204"/>
              </a:rPr>
              <a:t>Во время аукциона, команда, как правило, не может с максимальной точностью определить, какие объекты следует приобрести и какую цену указать, чтобы сохранить выгоду от приобретения. Для этого требуется </a:t>
            </a:r>
            <a:r>
              <a:rPr lang="ru-RU" sz="3600" b="1" dirty="0">
                <a:cs typeface="Calibri" panose="020F0502020204030204"/>
              </a:rPr>
              <a:t>инструмент</a:t>
            </a:r>
            <a:r>
              <a:rPr lang="ru-RU" sz="3600" dirty="0">
                <a:cs typeface="Calibri"/>
              </a:rPr>
              <a:t>, который мог бы подсказать, как действовать во время аукциона, помог бы составить план закупок и быстро адаптироваться под влиянием других команд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584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7244EE-D5DF-9C46-80FF-C1D1A125BE91}"/>
              </a:ext>
            </a:extLst>
          </p:cNvPr>
          <p:cNvSpPr/>
          <p:nvPr/>
        </p:nvSpPr>
        <p:spPr>
          <a:xfrm>
            <a:off x="-14112" y="0"/>
            <a:ext cx="12220222" cy="687916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2A9120E-6F47-EDF6-3C55-EB22074E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5" b="11170"/>
          <a:stretch/>
        </p:blipFill>
        <p:spPr>
          <a:xfrm>
            <a:off x="-14091" y="1"/>
            <a:ext cx="12220202" cy="68579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65A9C1A-B9E2-784A-CA98-8672C7756BF5}"/>
              </a:ext>
            </a:extLst>
          </p:cNvPr>
          <p:cNvSpPr/>
          <p:nvPr/>
        </p:nvSpPr>
        <p:spPr>
          <a:xfrm>
            <a:off x="-14112" y="0"/>
            <a:ext cx="12234333" cy="6886222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5B8919-1FB9-4D30-B96A-72C53AE7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50" y="1087663"/>
            <a:ext cx="5835704" cy="25938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3600" dirty="0"/>
              <a:t>Как</a:t>
            </a:r>
            <a:r>
              <a:rPr lang="en-US" sz="3600" dirty="0"/>
              <a:t> </a:t>
            </a:r>
            <a:r>
              <a:rPr lang="en-US" sz="3600" dirty="0" err="1"/>
              <a:t>быстро</a:t>
            </a:r>
            <a:r>
              <a:rPr lang="en-US" sz="3600" dirty="0"/>
              <a:t> </a:t>
            </a:r>
            <a:r>
              <a:rPr lang="en-US" sz="3600" dirty="0" err="1"/>
              <a:t>обработать</a:t>
            </a:r>
            <a:r>
              <a:rPr lang="en-US" sz="3600" dirty="0"/>
              <a:t> </a:t>
            </a:r>
            <a:r>
              <a:rPr lang="en-US" sz="3600" dirty="0" err="1"/>
              <a:t>большое</a:t>
            </a:r>
            <a:r>
              <a:rPr lang="en-US" sz="3600" dirty="0"/>
              <a:t> </a:t>
            </a:r>
            <a:r>
              <a:rPr lang="en-US" sz="3600" dirty="0" err="1"/>
              <a:t>количество</a:t>
            </a:r>
            <a:r>
              <a:rPr lang="en-US" sz="3600" dirty="0"/>
              <a:t> </a:t>
            </a:r>
            <a:r>
              <a:rPr lang="en-US" sz="3600" dirty="0" err="1"/>
              <a:t>информации</a:t>
            </a:r>
            <a:r>
              <a:rPr lang="en-US" sz="3600" dirty="0"/>
              <a:t> и </a:t>
            </a:r>
            <a:r>
              <a:rPr lang="en-US" sz="3600" dirty="0" err="1"/>
              <a:t>представить</a:t>
            </a:r>
            <a:r>
              <a:rPr lang="en-US" sz="3600" dirty="0"/>
              <a:t> </a:t>
            </a:r>
            <a:r>
              <a:rPr lang="en-US" sz="3600" dirty="0" err="1"/>
              <a:t>её</a:t>
            </a:r>
            <a:r>
              <a:rPr lang="en-US" sz="3600" dirty="0"/>
              <a:t> в </a:t>
            </a:r>
            <a:r>
              <a:rPr lang="en-US" sz="3600" dirty="0" err="1"/>
              <a:t>удобном</a:t>
            </a:r>
            <a:r>
              <a:rPr lang="en-US" sz="3600" dirty="0"/>
              <a:t> </a:t>
            </a:r>
            <a:r>
              <a:rPr lang="en-US" sz="3600" dirty="0" err="1"/>
              <a:t>формате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пользователя</a:t>
            </a:r>
            <a:r>
              <a:rPr lang="ru-RU" sz="3600" dirty="0"/>
              <a:t>?</a:t>
            </a:r>
            <a:endParaRPr lang="en-US" sz="3600" dirty="0">
              <a:cs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9E388-3211-4181-919D-3738069C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2" y="883"/>
            <a:ext cx="5505694" cy="9101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Проблема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8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ED09FDD-2FF7-52AF-FEAD-0CC7FDAE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9" y="3823994"/>
            <a:ext cx="5828921" cy="2923878"/>
          </a:xfrm>
          <a:prstGeom prst="rect">
            <a:avLst/>
          </a:prstGeom>
          <a:ln w="12700">
            <a:noFill/>
          </a:ln>
        </p:spPr>
      </p:pic>
      <p:pic>
        <p:nvPicPr>
          <p:cNvPr id="10" name="Рисунок 11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73BDE20-CAEB-219B-A182-22357409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38" y="3823201"/>
            <a:ext cx="5604870" cy="2923631"/>
          </a:xfrm>
          <a:prstGeom prst="rect">
            <a:avLst/>
          </a:prstGeom>
        </p:spPr>
      </p:pic>
      <p:pic>
        <p:nvPicPr>
          <p:cNvPr id="12" name="Рисунок 1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A2A8E04-06BB-059C-FC00-F29BB5A0C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639" y="785567"/>
            <a:ext cx="5605099" cy="26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Три дротика в центре мишени">
            <a:extLst>
              <a:ext uri="{FF2B5EF4-FFF2-40B4-BE49-F238E27FC236}">
                <a16:creationId xmlns:a16="http://schemas.microsoft.com/office/drawing/2014/main" id="{0E7C792D-4C8B-D724-C67F-421DA1FC6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068" r="-2" b="4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B7DC3-E6A1-64EA-9B09-59137F20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537"/>
            <a:ext cx="10515600" cy="85553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FFFFFF"/>
                </a:solidFill>
                <a:cs typeface="Calibri Light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64284-DC10-6F82-0BCF-AD09D6CF5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067"/>
            <a:ext cx="10515600" cy="4000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FFFFFF"/>
                </a:solidFill>
                <a:cs typeface="Calibri"/>
              </a:rPr>
              <a:t>Создать инструмент для составления сбалансированной энергосистемы, с возможностью предугадать результат игры до и во время аукциона, на основе изначально заданных графиков-прогнозов потребления и генерации электроэнергии различной инфраструктурой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3315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0" name="Picture 369">
            <a:extLst>
              <a:ext uri="{FF2B5EF4-FFF2-40B4-BE49-F238E27FC236}">
                <a16:creationId xmlns:a16="http://schemas.microsoft.com/office/drawing/2014/main" id="{C5F3D02D-619A-CEF8-EBB0-70B252E5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t="14118" r="1953" b="6009"/>
          <a:stretch/>
        </p:blipFill>
        <p:spPr>
          <a:xfrm>
            <a:off x="-2577389" y="-907643"/>
            <a:ext cx="14893049" cy="821754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B071234-B94F-0B72-9F98-0DA41E392154}"/>
              </a:ext>
            </a:extLst>
          </p:cNvPr>
          <p:cNvSpPr/>
          <p:nvPr/>
        </p:nvSpPr>
        <p:spPr>
          <a:xfrm>
            <a:off x="-1929485" y="-583619"/>
            <a:ext cx="14893049" cy="7780020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9" name="Объект 2">
            <a:extLst>
              <a:ext uri="{FF2B5EF4-FFF2-40B4-BE49-F238E27FC236}">
                <a16:creationId xmlns:a16="http://schemas.microsoft.com/office/drawing/2014/main" id="{DC6DBDB9-AAB5-C99F-4113-238928D50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94446"/>
              </p:ext>
            </p:extLst>
          </p:nvPr>
        </p:nvGraphicFramePr>
        <p:xfrm>
          <a:off x="838200" y="1707502"/>
          <a:ext cx="10515600" cy="478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B5019-8371-7F59-CB5F-687BBCF2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0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FFFFFF"/>
                </a:solidFill>
                <a:cs typeface="Calibri Light"/>
              </a:rPr>
              <a:t>Задачи</a:t>
            </a:r>
            <a:endParaRPr lang="ru-RU" sz="48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96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FACC5B-E7BF-123A-DC79-D749B168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87" y="-158"/>
            <a:ext cx="12521187" cy="6856130"/>
          </a:xfr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924AC6-26F3-7E90-D146-388D896C2F41}"/>
              </a:ext>
            </a:extLst>
          </p:cNvPr>
          <p:cNvSpPr/>
          <p:nvPr/>
        </p:nvSpPr>
        <p:spPr>
          <a:xfrm>
            <a:off x="-57150" y="-37722"/>
            <a:ext cx="12596199" cy="6895722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0869B59-0011-093D-355E-BD395F28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560" y="2502367"/>
            <a:ext cx="6120016" cy="1864218"/>
          </a:xfrm>
        </p:spPr>
        <p:txBody>
          <a:bodyPr>
            <a:noAutofit/>
          </a:bodyPr>
          <a:lstStyle/>
          <a:p>
            <a:pPr algn="ctr"/>
            <a:r>
              <a:rPr lang="ru-RU" sz="6000" b="1">
                <a:solidFill>
                  <a:schemeClr val="bg1"/>
                </a:solidFill>
                <a:cs typeface="Calibri Light"/>
              </a:rPr>
              <a:t>Наше решение - НТО аналитик</a:t>
            </a:r>
          </a:p>
        </p:txBody>
      </p:sp>
    </p:spTree>
    <p:extLst>
      <p:ext uri="{BB962C8B-B14F-4D97-AF65-F5344CB8AC3E}">
        <p14:creationId xmlns:p14="http://schemas.microsoft.com/office/powerpoint/2010/main" val="32412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емонстрация">
            <a:extLst>
              <a:ext uri="{FF2B5EF4-FFF2-40B4-BE49-F238E27FC236}">
                <a16:creationId xmlns:a16="http://schemas.microsoft.com/office/drawing/2014/main" id="{97159B3B-C452-44BF-A40D-60ED3C1133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3508922-95DB-B38D-CA5B-A5B89EE107AB}"/>
              </a:ext>
            </a:extLst>
          </p:cNvPr>
          <p:cNvSpPr txBox="1">
            <a:spLocks/>
          </p:cNvSpPr>
          <p:nvPr/>
        </p:nvSpPr>
        <p:spPr>
          <a:xfrm>
            <a:off x="5517145" y="5725554"/>
            <a:ext cx="6674855" cy="113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spc="50">
                <a:ln w="9525" cmpd="sng">
                  <a:noFill/>
                  <a:prstDash val="solid"/>
                </a:ln>
                <a:solidFill>
                  <a:schemeClr val="bg1"/>
                </a:solidFill>
              </a:rPr>
              <a:t>Интерфейс приложения</a:t>
            </a:r>
            <a:endParaRPr lang="ru-RU" sz="4800" b="1" spc="50">
              <a:ln w="9525" cmpd="sng">
                <a:noFill/>
                <a:prstDash val="solid"/>
              </a:ln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2D402A-9B6A-4C6C-BF4B-5E0DA956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5C92C4-EE0B-ECF0-E69C-BE8D74415C26}"/>
              </a:ext>
            </a:extLst>
          </p:cNvPr>
          <p:cNvSpPr txBox="1">
            <a:spLocks/>
          </p:cNvSpPr>
          <p:nvPr/>
        </p:nvSpPr>
        <p:spPr>
          <a:xfrm>
            <a:off x="5517145" y="5725554"/>
            <a:ext cx="6674855" cy="113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spc="50">
                <a:ln w="9525" cmpd="sng">
                  <a:noFill/>
                  <a:prstDash val="solid"/>
                </a:ln>
                <a:solidFill>
                  <a:schemeClr val="bg1"/>
                </a:solidFill>
              </a:rPr>
              <a:t>Интерфейс приложения</a:t>
            </a:r>
            <a:endParaRPr lang="ru-RU" sz="4800" b="1" spc="50">
              <a:ln w="9525" cmpd="sng">
                <a:noFill/>
                <a:prstDash val="solid"/>
              </a:ln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369</Words>
  <Application>Microsoft Office PowerPoint</Application>
  <PresentationFormat>Широкоэкранный</PresentationFormat>
  <Paragraphs>39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(Основной текст)</vt:lpstr>
      <vt:lpstr>Calibri Light</vt:lpstr>
      <vt:lpstr>Тема Office</vt:lpstr>
      <vt:lpstr>НТО аналитик  или электронный помощник принятия решений</vt:lpstr>
      <vt:lpstr>Этапы финальной игры</vt:lpstr>
      <vt:lpstr>Актуальность</vt:lpstr>
      <vt:lpstr>Проблема</vt:lpstr>
      <vt:lpstr>Цель</vt:lpstr>
      <vt:lpstr>Задачи</vt:lpstr>
      <vt:lpstr>Наше решение - НТО аналитик</vt:lpstr>
      <vt:lpstr>Презентация PowerPoint</vt:lpstr>
      <vt:lpstr>Презентация PowerPoint</vt:lpstr>
      <vt:lpstr>Презентация PowerPoint</vt:lpstr>
      <vt:lpstr>Окно предсказания</vt:lpstr>
      <vt:lpstr>Структура приложения</vt:lpstr>
      <vt:lpstr>Главные преимущества: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НТО аналитик  или электронный помощник принятия решений</dc:title>
  <dc:creator>вова маркидонов</dc:creator>
  <cp:lastModifiedBy>вова маркидонов</cp:lastModifiedBy>
  <cp:revision>184</cp:revision>
  <dcterms:created xsi:type="dcterms:W3CDTF">2023-04-17T17:16:56Z</dcterms:created>
  <dcterms:modified xsi:type="dcterms:W3CDTF">2025-06-19T09:44:20Z</dcterms:modified>
</cp:coreProperties>
</file>